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5" r:id="rId2"/>
    <p:sldId id="280" r:id="rId3"/>
    <p:sldId id="281" r:id="rId4"/>
    <p:sldId id="278" r:id="rId5"/>
    <p:sldId id="261" r:id="rId6"/>
    <p:sldId id="256" r:id="rId7"/>
    <p:sldId id="257" r:id="rId8"/>
    <p:sldId id="288" r:id="rId9"/>
    <p:sldId id="283" r:id="rId10"/>
    <p:sldId id="262" r:id="rId11"/>
    <p:sldId id="263" r:id="rId12"/>
    <p:sldId id="265" r:id="rId13"/>
    <p:sldId id="266" r:id="rId14"/>
    <p:sldId id="267" r:id="rId15"/>
    <p:sldId id="268" r:id="rId16"/>
    <p:sldId id="270" r:id="rId17"/>
    <p:sldId id="269" r:id="rId18"/>
    <p:sldId id="273" r:id="rId19"/>
    <p:sldId id="286" r:id="rId20"/>
    <p:sldId id="282" r:id="rId21"/>
    <p:sldId id="274" r:id="rId22"/>
    <p:sldId id="275" r:id="rId23"/>
    <p:sldId id="287" r:id="rId24"/>
    <p:sldId id="276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5" d="100"/>
          <a:sy n="135" d="100"/>
        </p:scale>
        <p:origin x="-840" y="-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1DEA4-8A87-1042-9F9E-E526199D0A3B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BD820-4F08-F242-9F99-63441F977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57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8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2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74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773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02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812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74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11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75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11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71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0D4D7-7351-F249-8DEF-86CF49B9850E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61E03-7527-AB43-9E18-654E0AA3F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3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47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Hunt for Luna 9 (and 13 too)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Jeff Plescia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SRE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June 16, 2016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9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002" y="96838"/>
            <a:ext cx="8229600" cy="725455"/>
          </a:xfrm>
        </p:spPr>
        <p:txBody>
          <a:bodyPr>
            <a:norm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</a:rPr>
              <a:t>Luna Sample Return Mission Spacecraft</a:t>
            </a:r>
            <a:endParaRPr lang="en-US" sz="2800" b="0" dirty="0">
              <a:solidFill>
                <a:srgbClr val="000000"/>
              </a:solidFill>
            </a:endParaRPr>
          </a:p>
        </p:txBody>
      </p:sp>
      <p:pic>
        <p:nvPicPr>
          <p:cNvPr id="3" name="Picture 2" descr="2013_02_14_Для Базилевского_Л_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902" y="1001338"/>
            <a:ext cx="3048000" cy="3048000"/>
          </a:xfrm>
          <a:prstGeom prst="rect">
            <a:avLst/>
          </a:prstGeom>
        </p:spPr>
      </p:pic>
      <p:pic>
        <p:nvPicPr>
          <p:cNvPr id="4" name="Picture 3" descr="l24_rendering_iso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95" y="899416"/>
            <a:ext cx="2768600" cy="3214302"/>
          </a:xfrm>
          <a:prstGeom prst="rect">
            <a:avLst/>
          </a:prstGeom>
        </p:spPr>
      </p:pic>
      <p:pic>
        <p:nvPicPr>
          <p:cNvPr id="5" name="Picture 4" descr="l24_ascent_rendering_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552" y="3424322"/>
            <a:ext cx="2442205" cy="3099245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8448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4938"/>
            <a:ext cx="8229600" cy="719320"/>
          </a:xfrm>
        </p:spPr>
        <p:txBody>
          <a:bodyPr>
            <a:normAutofit/>
          </a:bodyPr>
          <a:lstStyle/>
          <a:p>
            <a:r>
              <a:rPr lang="en-US" sz="2800" b="0" dirty="0" smtClean="0"/>
              <a:t>Luna 16</a:t>
            </a:r>
            <a:endParaRPr lang="en-US" sz="2800" b="0" dirty="0"/>
          </a:p>
        </p:txBody>
      </p:sp>
      <p:pic>
        <p:nvPicPr>
          <p:cNvPr id="3" name="Picture 2" descr="M174909036R-luna1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162" y="1540021"/>
            <a:ext cx="4114800" cy="4114800"/>
          </a:xfrm>
          <a:prstGeom prst="rect">
            <a:avLst/>
          </a:prstGeom>
        </p:spPr>
      </p:pic>
      <p:pic>
        <p:nvPicPr>
          <p:cNvPr id="4" name="Picture 3" descr="M137176998L-luna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9" y="1184421"/>
            <a:ext cx="4114800" cy="4114800"/>
          </a:xfrm>
          <a:prstGeom prst="rect">
            <a:avLst/>
          </a:prstGeom>
        </p:spPr>
      </p:pic>
      <p:pic>
        <p:nvPicPr>
          <p:cNvPr id="5" name="Picture 4" descr="luna16-zoom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1" y="2997200"/>
            <a:ext cx="3301999" cy="3301999"/>
          </a:xfrm>
          <a:prstGeom prst="rect">
            <a:avLst/>
          </a:prstGeom>
        </p:spPr>
      </p:pic>
      <p:pic>
        <p:nvPicPr>
          <p:cNvPr id="6" name="Picture 5" descr="2013_02_14_Для Базилевского_Л_24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58110">
            <a:off x="5322159" y="4264157"/>
            <a:ext cx="2263751" cy="22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19320"/>
          </a:xfrm>
        </p:spPr>
        <p:txBody>
          <a:bodyPr>
            <a:norm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</a:rPr>
              <a:t>Luna 23</a:t>
            </a:r>
            <a:endParaRPr lang="en-US" sz="2800" b="0" dirty="0">
              <a:solidFill>
                <a:srgbClr val="000000"/>
              </a:solidFill>
            </a:endParaRPr>
          </a:p>
        </p:txBody>
      </p:sp>
      <p:pic>
        <p:nvPicPr>
          <p:cNvPr id="4" name="Picture 3" descr="luna23_lroc_di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314450"/>
            <a:ext cx="8775700" cy="4387850"/>
          </a:xfrm>
          <a:prstGeom prst="rect">
            <a:avLst/>
          </a:prstGeom>
        </p:spPr>
      </p:pic>
      <p:pic>
        <p:nvPicPr>
          <p:cNvPr id="5" name="Picture 4" descr="luna23zoo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1314450"/>
            <a:ext cx="434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300" y="33338"/>
            <a:ext cx="8229600" cy="725454"/>
          </a:xfrm>
        </p:spPr>
        <p:txBody>
          <a:bodyPr>
            <a:norm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</a:rPr>
              <a:t>Luna 9 and 13</a:t>
            </a:r>
            <a:endParaRPr lang="en-US" sz="2800" b="0" dirty="0">
              <a:solidFill>
                <a:srgbClr val="000000"/>
              </a:solidFill>
            </a:endParaRPr>
          </a:p>
        </p:txBody>
      </p:sp>
      <p:pic>
        <p:nvPicPr>
          <p:cNvPr id="3" name="Picture 2" descr="luna9_huntressbook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076962"/>
            <a:ext cx="3467100" cy="5082408"/>
          </a:xfrm>
          <a:prstGeom prst="rect">
            <a:avLst/>
          </a:prstGeom>
        </p:spPr>
      </p:pic>
      <p:pic>
        <p:nvPicPr>
          <p:cNvPr id="4" name="Picture 3" descr="051_resiz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405" y="1282328"/>
            <a:ext cx="3244858" cy="487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96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438"/>
            <a:ext cx="8229600" cy="809095"/>
          </a:xfrm>
        </p:spPr>
        <p:txBody>
          <a:bodyPr>
            <a:norm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</a:rPr>
              <a:t>Luna 9 and 13 Landing Events</a:t>
            </a:r>
            <a:endParaRPr lang="en-US" sz="2800" b="0" dirty="0">
              <a:solidFill>
                <a:srgbClr val="000000"/>
              </a:solidFill>
            </a:endParaRPr>
          </a:p>
        </p:txBody>
      </p:sp>
      <p:pic>
        <p:nvPicPr>
          <p:cNvPr id="4" name="Picture 3" descr="luna9_landing_carto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2869983"/>
            <a:ext cx="3555999" cy="3047999"/>
          </a:xfrm>
          <a:prstGeom prst="rect">
            <a:avLst/>
          </a:prstGeom>
        </p:spPr>
      </p:pic>
      <p:pic>
        <p:nvPicPr>
          <p:cNvPr id="5" name="Picture 4" descr="landing_sequenc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1056326"/>
            <a:ext cx="5600700" cy="28540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4102100"/>
            <a:ext cx="5448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Deorbit from 75 km</a:t>
            </a:r>
          </a:p>
          <a:p>
            <a:r>
              <a:rPr lang="en-US" sz="1600" dirty="0" smtClean="0"/>
              <a:t>Engine fires for 48 seconds</a:t>
            </a:r>
          </a:p>
          <a:p>
            <a:r>
              <a:rPr lang="en-US" sz="1600" dirty="0" smtClean="0"/>
              <a:t>25 km engine shut down / airbags inflate, tanks jettisoned</a:t>
            </a:r>
          </a:p>
          <a:p>
            <a:r>
              <a:rPr lang="en-US" sz="1600" dirty="0" smtClean="0"/>
              <a:t>Retro rocks shut off ~250 m</a:t>
            </a:r>
          </a:p>
          <a:p>
            <a:r>
              <a:rPr lang="en-US" sz="1600" dirty="0" err="1" smtClean="0"/>
              <a:t>Vernier</a:t>
            </a:r>
            <a:r>
              <a:rPr lang="en-US" sz="1600" dirty="0" smtClean="0"/>
              <a:t> thrusters ignite</a:t>
            </a:r>
          </a:p>
          <a:p>
            <a:r>
              <a:rPr lang="en-US" sz="1600" dirty="0" smtClean="0"/>
              <a:t>5 m probe touches surface releases surface station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778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725455"/>
          </a:xfrm>
        </p:spPr>
        <p:txBody>
          <a:bodyPr>
            <a:norm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</a:rPr>
              <a:t>Luna 9 and 13</a:t>
            </a:r>
            <a:endParaRPr lang="en-US" sz="2800" b="0" dirty="0">
              <a:solidFill>
                <a:srgbClr val="000000"/>
              </a:solidFill>
            </a:endParaRPr>
          </a:p>
        </p:txBody>
      </p:sp>
      <p:pic>
        <p:nvPicPr>
          <p:cNvPr id="3" name="Picture 2" descr="luna9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2420107"/>
            <a:ext cx="3726864" cy="2532888"/>
          </a:xfrm>
          <a:prstGeom prst="rect">
            <a:avLst/>
          </a:prstGeom>
        </p:spPr>
      </p:pic>
      <p:pic>
        <p:nvPicPr>
          <p:cNvPr id="4" name="Picture 3" descr="Luna_13bw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00" y="2385933"/>
            <a:ext cx="4508500" cy="25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5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6656"/>
          </a:xfrm>
        </p:spPr>
        <p:txBody>
          <a:bodyPr>
            <a:normAutofit/>
          </a:bodyPr>
          <a:lstStyle/>
          <a:p>
            <a:r>
              <a:rPr lang="en-US" sz="2800" b="0" dirty="0" smtClean="0"/>
              <a:t>Spacecraft Characteristics</a:t>
            </a:r>
            <a:endParaRPr lang="en-US" sz="2800" b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37671" y="1196937"/>
            <a:ext cx="4038600" cy="4525963"/>
          </a:xfrm>
        </p:spPr>
        <p:txBody>
          <a:bodyPr>
            <a:noAutofit/>
          </a:bodyPr>
          <a:lstStyle/>
          <a:p>
            <a:r>
              <a:rPr lang="en-US" sz="1600" dirty="0" smtClean="0"/>
              <a:t>Luna 9</a:t>
            </a:r>
          </a:p>
          <a:p>
            <a:r>
              <a:rPr lang="en-US" sz="1600" b="0" dirty="0" smtClean="0"/>
              <a:t>Launch mass: 1538 kg</a:t>
            </a:r>
          </a:p>
          <a:p>
            <a:r>
              <a:rPr lang="en-US" sz="1600" b="0" dirty="0" smtClean="0"/>
              <a:t>Landing System:</a:t>
            </a:r>
          </a:p>
          <a:p>
            <a:pPr lvl="1"/>
            <a:r>
              <a:rPr lang="en-US" sz="1600" dirty="0" smtClean="0"/>
              <a:t>Height: 2.7 m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1600" b="0" dirty="0" smtClean="0"/>
              <a:t>Lander</a:t>
            </a:r>
            <a:endParaRPr lang="en-US" sz="1600" b="0" dirty="0"/>
          </a:p>
          <a:p>
            <a:pPr lvl="1"/>
            <a:r>
              <a:rPr lang="en-US" sz="1600" dirty="0" smtClean="0"/>
              <a:t>Mass: 105 kg</a:t>
            </a:r>
          </a:p>
          <a:p>
            <a:pPr lvl="1"/>
            <a:r>
              <a:rPr lang="en-US" sz="1600" dirty="0" smtClean="0"/>
              <a:t>Diameter: 58 cm / 160 cm open</a:t>
            </a:r>
            <a:endParaRPr lang="en-US" sz="1600" dirty="0"/>
          </a:p>
          <a:p>
            <a:pPr lvl="1"/>
            <a:r>
              <a:rPr lang="en-US" sz="1600" dirty="0" smtClean="0"/>
              <a:t>Power: Primary battery</a:t>
            </a:r>
          </a:p>
          <a:p>
            <a:pPr lvl="1"/>
            <a:r>
              <a:rPr lang="en-US" sz="1600" dirty="0" smtClean="0"/>
              <a:t>Payload: 5 kg</a:t>
            </a:r>
          </a:p>
          <a:p>
            <a:pPr lvl="1"/>
            <a:r>
              <a:rPr lang="en-US" sz="1600" dirty="0" smtClean="0"/>
              <a:t>Instruments:</a:t>
            </a:r>
          </a:p>
          <a:p>
            <a:pPr lvl="2"/>
            <a:r>
              <a:rPr lang="en-US" sz="1600" dirty="0" smtClean="0"/>
              <a:t>Panoramic Camera</a:t>
            </a:r>
          </a:p>
          <a:p>
            <a:pPr lvl="2"/>
            <a:r>
              <a:rPr lang="en-US" sz="1600" dirty="0" smtClean="0"/>
              <a:t>Radiation Detector</a:t>
            </a:r>
          </a:p>
          <a:p>
            <a:pPr marL="227012" lvl="1" indent="0">
              <a:buNone/>
            </a:pPr>
            <a:endParaRPr lang="en-US" sz="1600" dirty="0" smtClean="0"/>
          </a:p>
          <a:p>
            <a:r>
              <a:rPr lang="en-US" sz="1600" b="0" dirty="0" smtClean="0"/>
              <a:t>Landing Site: 7.13°N / 295.63</a:t>
            </a:r>
            <a:r>
              <a:rPr lang="en-US" sz="1600" b="0" dirty="0"/>
              <a:t>°E</a:t>
            </a:r>
            <a:endParaRPr lang="en-US" sz="1600" b="0" dirty="0" smtClean="0"/>
          </a:p>
          <a:p>
            <a:r>
              <a:rPr lang="en-US" sz="1600" b="0" dirty="0" smtClean="0"/>
              <a:t>Tilted </a:t>
            </a:r>
            <a:r>
              <a:rPr lang="en-US" sz="1600" b="0" dirty="0"/>
              <a:t>15</a:t>
            </a:r>
            <a:r>
              <a:rPr lang="en-US" sz="1600" b="0" dirty="0" smtClean="0"/>
              <a:t>° moved to </a:t>
            </a:r>
            <a:r>
              <a:rPr lang="en-US" sz="1600" b="0" dirty="0"/>
              <a:t>22.5</a:t>
            </a:r>
            <a:r>
              <a:rPr lang="en-US" sz="1600" b="0" dirty="0" smtClean="0"/>
              <a:t>°</a:t>
            </a:r>
          </a:p>
          <a:p>
            <a:r>
              <a:rPr lang="en-US" sz="1600" b="0" dirty="0"/>
              <a:t>R</a:t>
            </a:r>
            <a:r>
              <a:rPr lang="en-US" sz="1600" b="0" dirty="0" smtClean="0"/>
              <a:t>im of 25 m crater</a:t>
            </a:r>
            <a:endParaRPr lang="en-US" sz="1600" b="0" dirty="0"/>
          </a:p>
        </p:txBody>
      </p:sp>
      <p:sp>
        <p:nvSpPr>
          <p:cNvPr id="6" name="Content Placeholder 5"/>
          <p:cNvSpPr>
            <a:spLocks noGrp="1"/>
          </p:cNvSpPr>
          <p:nvPr>
            <p:ph idx="4294967295"/>
          </p:nvPr>
        </p:nvSpPr>
        <p:spPr>
          <a:xfrm>
            <a:off x="4572000" y="1210384"/>
            <a:ext cx="4114800" cy="4816570"/>
          </a:xfrm>
          <a:prstGeom prst="rect">
            <a:avLst/>
          </a:prstGeom>
        </p:spPr>
        <p:txBody>
          <a:bodyPr/>
          <a:lstStyle/>
          <a:p>
            <a:r>
              <a:rPr lang="en-US" sz="1600" dirty="0" smtClean="0"/>
              <a:t>Luna 13</a:t>
            </a:r>
          </a:p>
          <a:p>
            <a:r>
              <a:rPr lang="en-US" sz="1600" b="0" dirty="0" smtClean="0"/>
              <a:t>Launch mass: 1620 kg</a:t>
            </a:r>
          </a:p>
          <a:p>
            <a:r>
              <a:rPr lang="en-US" sz="1600" b="0" dirty="0" smtClean="0"/>
              <a:t>Lander: 113 kg</a:t>
            </a:r>
          </a:p>
          <a:p>
            <a:r>
              <a:rPr lang="en-US" sz="1600" b="0" dirty="0" smtClean="0"/>
              <a:t>Instruments:</a:t>
            </a:r>
          </a:p>
          <a:p>
            <a:pPr lvl="1"/>
            <a:r>
              <a:rPr lang="en-US" sz="1600" dirty="0" smtClean="0"/>
              <a:t>Dual panoramic camera</a:t>
            </a:r>
          </a:p>
          <a:p>
            <a:pPr lvl="1"/>
            <a:r>
              <a:rPr lang="en-US" sz="1600" dirty="0" smtClean="0"/>
              <a:t>Radiation detector</a:t>
            </a:r>
          </a:p>
          <a:p>
            <a:pPr lvl="1"/>
            <a:r>
              <a:rPr lang="en-US" sz="1600" dirty="0" smtClean="0"/>
              <a:t>Infrared radiometer</a:t>
            </a:r>
          </a:p>
          <a:p>
            <a:pPr lvl="1"/>
            <a:r>
              <a:rPr lang="en-US" sz="1600" dirty="0" smtClean="0"/>
              <a:t>Penetrometer</a:t>
            </a:r>
          </a:p>
          <a:p>
            <a:pPr lvl="1"/>
            <a:r>
              <a:rPr lang="en-US" sz="1600" dirty="0" smtClean="0"/>
              <a:t>Gamma-ray radiation backscatter</a:t>
            </a:r>
          </a:p>
          <a:p>
            <a:pPr lvl="1"/>
            <a:r>
              <a:rPr lang="en-US" sz="1600" dirty="0" err="1" smtClean="0"/>
              <a:t>Accerlerometer</a:t>
            </a:r>
            <a:endParaRPr lang="en-US" sz="1600" dirty="0" smtClean="0"/>
          </a:p>
          <a:p>
            <a:pPr lvl="1"/>
            <a:endParaRPr lang="en-US" sz="1600" dirty="0" smtClean="0"/>
          </a:p>
          <a:p>
            <a:r>
              <a:rPr lang="en-US" sz="1600" b="0" dirty="0" smtClean="0"/>
              <a:t>Two 1.5 m long arms</a:t>
            </a:r>
          </a:p>
          <a:p>
            <a:endParaRPr lang="en-US" sz="1600" b="0" dirty="0"/>
          </a:p>
          <a:p>
            <a:r>
              <a:rPr lang="en-US" sz="1600" b="0" dirty="0" smtClean="0"/>
              <a:t>Landing Site: </a:t>
            </a:r>
            <a:r>
              <a:rPr lang="en-US" sz="1600" b="0" dirty="0"/>
              <a:t>18.87°</a:t>
            </a:r>
            <a:r>
              <a:rPr lang="en-US" sz="1600" b="0" dirty="0" smtClean="0"/>
              <a:t>N</a:t>
            </a:r>
            <a:r>
              <a:rPr lang="en-US" sz="1600" b="0" dirty="0"/>
              <a:t> </a:t>
            </a:r>
            <a:r>
              <a:rPr lang="en-US" sz="1600" b="0" dirty="0" smtClean="0"/>
              <a:t>/ 297.95</a:t>
            </a:r>
            <a:r>
              <a:rPr lang="en-US" sz="1600" b="0" dirty="0"/>
              <a:t>°E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338234" y="6600431"/>
            <a:ext cx="2041131" cy="253916"/>
          </a:xfrm>
          <a:prstGeom prst="rect">
            <a:avLst/>
          </a:prstGeom>
        </p:spPr>
        <p:txBody>
          <a:bodyPr/>
          <a:lstStyle/>
          <a:p>
            <a:fld id="{2BF1A9A1-90F0-1543-9B89-2A324725123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2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1362"/>
          </a:xfrm>
        </p:spPr>
        <p:txBody>
          <a:bodyPr>
            <a:normAutofit/>
          </a:bodyPr>
          <a:lstStyle/>
          <a:p>
            <a:r>
              <a:rPr lang="en-US" sz="2800" b="0" dirty="0" smtClean="0"/>
              <a:t>Luna 9 and 13</a:t>
            </a:r>
            <a:endParaRPr lang="en-US" sz="2800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AB95-8A73-4F42-BA8A-6DBBA3457E3A}" type="datetime4">
              <a:rPr lang="en-US" smtClean="0"/>
              <a:t>June 17, 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A9A1-90F0-1543-9B89-2A324725123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f15d5560f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35" y="1199776"/>
            <a:ext cx="4215765" cy="495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9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una9-landingare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5" y="1083733"/>
            <a:ext cx="7955165" cy="51506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809095"/>
          </a:xfrm>
        </p:spPr>
        <p:txBody>
          <a:bodyPr>
            <a:norm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</a:rPr>
              <a:t>Luna 9</a:t>
            </a:r>
            <a:endParaRPr lang="en-US" sz="2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05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0692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Luna 9 ROI</a:t>
            </a:r>
            <a:endParaRPr lang="en-US" sz="2800" dirty="0"/>
          </a:p>
        </p:txBody>
      </p:sp>
      <p:pic>
        <p:nvPicPr>
          <p:cNvPr id="3" name="Picture 2" descr="luna9ro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9964"/>
            <a:ext cx="8173226" cy="57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32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/>
          <p:cNvPicPr>
            <a:picLocks noChangeAspect="1" noChangeArrowheads="1"/>
          </p:cNvPicPr>
          <p:nvPr/>
        </p:nvPicPr>
        <p:blipFill>
          <a:blip r:embed="rId3">
            <a:lum brigh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9144000" cy="686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7" name="Text Box 3"/>
          <p:cNvSpPr txBox="1">
            <a:spLocks noChangeArrowheads="1"/>
          </p:cNvSpPr>
          <p:nvPr/>
        </p:nvSpPr>
        <p:spPr bwMode="auto">
          <a:xfrm>
            <a:off x="-33338" y="6400800"/>
            <a:ext cx="5976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35921" dir="2700000" algn="ctr" rotWithShape="0">
              <a:schemeClr val="bg2">
                <a:alpha val="74998"/>
              </a:schemeClr>
            </a:outerShdw>
          </a:effec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latin typeface="Arial" charset="0"/>
              </a:rPr>
              <a:t>MSSS Calibration Facility, Ravine for scale</a:t>
            </a:r>
            <a:endParaRPr lang="en-US" smtClean="0"/>
          </a:p>
        </p:txBody>
      </p:sp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1524000" y="1219200"/>
            <a:ext cx="895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Arial" charset="0"/>
              </a:rPr>
              <a:t>WAC</a:t>
            </a:r>
            <a:endParaRPr lang="en-US"/>
          </a:p>
        </p:txBody>
      </p:sp>
      <p:sp>
        <p:nvSpPr>
          <p:cNvPr id="28677" name="Line 5"/>
          <p:cNvSpPr>
            <a:spLocks noChangeShapeType="1"/>
          </p:cNvSpPr>
          <p:nvPr/>
        </p:nvSpPr>
        <p:spPr bwMode="auto">
          <a:xfrm>
            <a:off x="2362200" y="1600200"/>
            <a:ext cx="838200" cy="609600"/>
          </a:xfrm>
          <a:prstGeom prst="line">
            <a:avLst/>
          </a:prstGeom>
          <a:ln w="38100" cmpd="sng">
            <a:headE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6389" name="Line 7"/>
          <p:cNvSpPr>
            <a:spLocks noChangeShapeType="1"/>
          </p:cNvSpPr>
          <p:nvPr/>
        </p:nvSpPr>
        <p:spPr bwMode="auto">
          <a:xfrm>
            <a:off x="2590800" y="1828800"/>
            <a:ext cx="76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0" name="Text Box 14"/>
          <p:cNvSpPr txBox="1">
            <a:spLocks noChangeArrowheads="1"/>
          </p:cNvSpPr>
          <p:nvPr/>
        </p:nvSpPr>
        <p:spPr bwMode="auto">
          <a:xfrm>
            <a:off x="7756525" y="5153025"/>
            <a:ext cx="979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chemeClr val="bg1"/>
                </a:solidFill>
                <a:latin typeface="Arial" charset="0"/>
              </a:rPr>
              <a:t>NACs</a:t>
            </a:r>
            <a:endParaRPr lang="en-US"/>
          </a:p>
        </p:txBody>
      </p:sp>
      <p:sp>
        <p:nvSpPr>
          <p:cNvPr id="16391" name="Line 15"/>
          <p:cNvSpPr>
            <a:spLocks noChangeShapeType="1"/>
          </p:cNvSpPr>
          <p:nvPr/>
        </p:nvSpPr>
        <p:spPr bwMode="auto">
          <a:xfrm flipH="1" flipV="1">
            <a:off x="6019800" y="4343400"/>
            <a:ext cx="1752600" cy="990600"/>
          </a:xfrm>
          <a:prstGeom prst="line">
            <a:avLst/>
          </a:prstGeom>
          <a:noFill/>
          <a:ln w="38100" cmpd="dbl">
            <a:solidFill>
              <a:srgbClr val="FFAF0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92" name="Line 16"/>
          <p:cNvSpPr>
            <a:spLocks noChangeShapeType="1"/>
          </p:cNvSpPr>
          <p:nvPr/>
        </p:nvSpPr>
        <p:spPr bwMode="auto">
          <a:xfrm flipH="1" flipV="1">
            <a:off x="7010400" y="3886200"/>
            <a:ext cx="762000" cy="121920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5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33269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Luna 9 Topography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4" name="Picture 3" descr="luna9_Site_top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53" y="738201"/>
            <a:ext cx="4782650" cy="611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4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738"/>
            <a:ext cx="8229600" cy="775229"/>
          </a:xfrm>
        </p:spPr>
        <p:txBody>
          <a:bodyPr>
            <a:normAutofit/>
          </a:bodyPr>
          <a:lstStyle/>
          <a:p>
            <a:r>
              <a:rPr lang="en-US" sz="2800" b="0" dirty="0" smtClean="0"/>
              <a:t>Luna 9  View of the lunar surface</a:t>
            </a:r>
            <a:endParaRPr lang="en-US" sz="2800" b="0" dirty="0"/>
          </a:p>
        </p:txBody>
      </p:sp>
      <p:pic>
        <p:nvPicPr>
          <p:cNvPr id="7" name="Picture 6" descr="luna9pang5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6846"/>
            <a:ext cx="9144000" cy="174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9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un13landingare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5" y="1353322"/>
            <a:ext cx="7886095" cy="47526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857"/>
            <a:ext cx="8229600" cy="775229"/>
          </a:xfrm>
        </p:spPr>
        <p:txBody>
          <a:bodyPr>
            <a:norm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</a:rPr>
              <a:t>Luna 13</a:t>
            </a:r>
            <a:endParaRPr lang="en-US" sz="28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1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506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Luna 13 ROI</a:t>
            </a:r>
            <a:endParaRPr lang="en-US" sz="2800" dirty="0"/>
          </a:p>
        </p:txBody>
      </p:sp>
      <p:pic>
        <p:nvPicPr>
          <p:cNvPr id="3" name="Picture 2" descr="luna13ro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2" y="1107213"/>
            <a:ext cx="7627801" cy="534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26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8597"/>
          </a:xfrm>
        </p:spPr>
        <p:txBody>
          <a:bodyPr>
            <a:normAutofit/>
          </a:bodyPr>
          <a:lstStyle/>
          <a:p>
            <a:r>
              <a:rPr lang="en-US" sz="2800" b="0" dirty="0" smtClean="0"/>
              <a:t>Luna 13 View of the lunar surface</a:t>
            </a:r>
            <a:endParaRPr lang="en-US" sz="2800" b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2AB95-8A73-4F42-BA8A-6DBBA3457E3A}" type="datetime4">
              <a:rPr lang="en-US" smtClean="0"/>
              <a:t>June 17, 2016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1A9A1-90F0-1543-9B89-2A324725123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V_Luna13c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2" y="2540000"/>
            <a:ext cx="3937000" cy="3175000"/>
          </a:xfrm>
          <a:prstGeom prst="rect">
            <a:avLst/>
          </a:prstGeom>
        </p:spPr>
      </p:pic>
      <p:pic>
        <p:nvPicPr>
          <p:cNvPr id="6" name="Picture 5" descr="V_Luna1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540000"/>
            <a:ext cx="3937000" cy="3175000"/>
          </a:xfrm>
          <a:prstGeom prst="rect">
            <a:avLst/>
          </a:prstGeom>
        </p:spPr>
      </p:pic>
      <p:pic>
        <p:nvPicPr>
          <p:cNvPr id="7" name="Picture 6" descr="C_Luna13_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4747"/>
            <a:ext cx="9144000" cy="8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07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164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LRO_Auto4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729" y="93358"/>
            <a:ext cx="4249271" cy="290431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16488" y="3386768"/>
            <a:ext cx="4030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Two </a:t>
            </a:r>
            <a:r>
              <a:rPr lang="en-US" sz="1400" dirty="0" smtClean="0"/>
              <a:t>cameras</a:t>
            </a:r>
          </a:p>
          <a:p>
            <a:pPr marL="0" lvl="1"/>
            <a:r>
              <a:rPr lang="en-US" sz="1400" dirty="0"/>
              <a:t>	Based on Mars </a:t>
            </a:r>
            <a:r>
              <a:rPr lang="en-US" sz="1400" dirty="0" smtClean="0"/>
              <a:t>CTX</a:t>
            </a:r>
            <a:endParaRPr lang="en-US" sz="1400" dirty="0"/>
          </a:p>
          <a:p>
            <a:pPr lvl="1"/>
            <a:r>
              <a:rPr lang="en-US" sz="1400" dirty="0"/>
              <a:t>700 mm focal length</a:t>
            </a:r>
          </a:p>
          <a:p>
            <a:pPr lvl="1"/>
            <a:r>
              <a:rPr lang="en-US" sz="1400" dirty="0" smtClean="0"/>
              <a:t>IFOV </a:t>
            </a:r>
            <a:r>
              <a:rPr lang="en-US" sz="1400" dirty="0"/>
              <a:t>10 </a:t>
            </a:r>
            <a:r>
              <a:rPr lang="en-US" sz="1400" dirty="0" err="1"/>
              <a:t>μrad</a:t>
            </a:r>
            <a:endParaRPr lang="en-US" sz="1400" dirty="0"/>
          </a:p>
          <a:p>
            <a:pPr lvl="1"/>
            <a:r>
              <a:rPr lang="en-US" sz="1400" dirty="0"/>
              <a:t>Cross track FOV 2.85° </a:t>
            </a:r>
          </a:p>
          <a:p>
            <a:pPr lvl="1"/>
            <a:r>
              <a:rPr lang="en-US" sz="1400" dirty="0"/>
              <a:t>Cross trace FOV 5 km</a:t>
            </a:r>
          </a:p>
          <a:p>
            <a:pPr lvl="1"/>
            <a:r>
              <a:rPr lang="en-US" sz="1400" dirty="0"/>
              <a:t>Samples at 12 bits, </a:t>
            </a:r>
            <a:r>
              <a:rPr lang="en-US" sz="1400" dirty="0" err="1"/>
              <a:t>companded</a:t>
            </a:r>
            <a:r>
              <a:rPr lang="en-US" sz="1400" dirty="0"/>
              <a:t> to 8 bits</a:t>
            </a:r>
          </a:p>
          <a:p>
            <a:pPr lvl="1"/>
            <a:r>
              <a:rPr lang="en-US" sz="1400" dirty="0" smtClean="0"/>
              <a:t>Kodak </a:t>
            </a:r>
            <a:r>
              <a:rPr lang="en-US" sz="1400" dirty="0"/>
              <a:t>KLI-5001G</a:t>
            </a:r>
          </a:p>
          <a:p>
            <a:pPr lvl="1"/>
            <a:r>
              <a:rPr lang="en-US" sz="1400" dirty="0"/>
              <a:t>5064 element CCD 7 μm pixels</a:t>
            </a:r>
          </a:p>
          <a:p>
            <a:pPr lvl="1"/>
            <a:r>
              <a:rPr lang="en-US" sz="1400" dirty="0"/>
              <a:t>NAC-L off pointed 2.85° two arrays overlap by 135 pixels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467026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NAC Performance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284135"/>
              </p:ext>
            </p:extLst>
          </p:nvPr>
        </p:nvGraphicFramePr>
        <p:xfrm>
          <a:off x="457200" y="16002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Parameter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NAC-L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NAC-R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2.8502</a:t>
                      </a:r>
                      <a:r>
                        <a:rPr lang="en-US" sz="1800" dirty="0" smtClean="0"/>
                        <a:t>°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2.8412</a:t>
                      </a:r>
                      <a:r>
                        <a:rPr lang="en-US" sz="1800" dirty="0" smtClean="0"/>
                        <a:t>°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IFOV (nadir)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10.0042 </a:t>
                      </a:r>
                      <a:r>
                        <a:rPr lang="en-US" sz="1800" dirty="0" err="1" smtClean="0"/>
                        <a:t>μrad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9.9764 </a:t>
                      </a:r>
                      <a:r>
                        <a:rPr lang="en-US" sz="1800" dirty="0" err="1" smtClean="0"/>
                        <a:t>μrad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max</a:t>
                      </a:r>
                      <a:r>
                        <a:rPr lang="en-US" baseline="0" dirty="0" smtClean="0"/>
                        <a:t> image @ 50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2.49 x 26.1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2.48 x 26.1 km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3.577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3.590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SNR (mare 70</a:t>
                      </a:r>
                      <a:r>
                        <a:rPr lang="en-US" sz="1800" dirty="0" smtClean="0"/>
                        <a:t>°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inc.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ang.</a:t>
                      </a:r>
                      <a:r>
                        <a:rPr lang="en-US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&gt;42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&gt;42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Detector</a:t>
                      </a:r>
                      <a:r>
                        <a:rPr lang="en-US" baseline="0" dirty="0" smtClean="0"/>
                        <a:t> noise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101 ± 7 e</a:t>
                      </a:r>
                      <a:r>
                        <a:rPr lang="en-US" baseline="30000" dirty="0" smtClean="0"/>
                        <a:t>-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97 ± 1 e</a:t>
                      </a:r>
                      <a:r>
                        <a:rPr lang="en-US" baseline="30000" dirty="0" smtClean="0"/>
                        <a:t>-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Detector</a:t>
                      </a:r>
                      <a:r>
                        <a:rPr lang="en-US" baseline="0" dirty="0" smtClean="0"/>
                        <a:t> full well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334,000 ± 31,000 e</a:t>
                      </a:r>
                      <a:r>
                        <a:rPr lang="en-US" baseline="30000" dirty="0" smtClean="0"/>
                        <a:t>-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352,000 ± 4,100 e</a:t>
                      </a:r>
                      <a:r>
                        <a:rPr lang="en-US" baseline="30000" dirty="0" smtClean="0"/>
                        <a:t>-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Spectral response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400-760 nm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400-760 nm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Lossless compression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1.7:1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808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630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LRO Orbit</a:t>
            </a:r>
            <a:endParaRPr lang="en-US" sz="2800" dirty="0"/>
          </a:p>
        </p:txBody>
      </p:sp>
      <p:pic>
        <p:nvPicPr>
          <p:cNvPr id="3" name="Picture 2" descr="polar-viewing-geometry-400x53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786" y="1216270"/>
            <a:ext cx="3880028" cy="5150737"/>
          </a:xfrm>
          <a:prstGeom prst="rect">
            <a:avLst/>
          </a:prstGeom>
        </p:spPr>
      </p:pic>
      <p:pic>
        <p:nvPicPr>
          <p:cNvPr id="4" name="Picture 3" descr="lroc_nac_cc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2" y="4993462"/>
            <a:ext cx="3787064" cy="91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40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67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LROC NAC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03994" y="2250386"/>
            <a:ext cx="8777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frame: Calibrated, but not map projected, scale: 0.398 m/pixel </a:t>
            </a:r>
          </a:p>
          <a:p>
            <a:r>
              <a:rPr lang="en-US" dirty="0" smtClean="0"/>
              <a:t>5064 samples / 52224 lines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363" y="4070925"/>
            <a:ext cx="8147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Processed frame: Calibrated and map projected. Orthographic projection, 0.3 m/pixel</a:t>
            </a:r>
          </a:p>
          <a:p>
            <a:r>
              <a:rPr lang="en-US" dirty="0" smtClean="0"/>
              <a:t>6477 samples x 82672 lines</a:t>
            </a:r>
            <a:endParaRPr lang="en-US" dirty="0"/>
          </a:p>
        </p:txBody>
      </p:sp>
      <p:pic>
        <p:nvPicPr>
          <p:cNvPr id="3" name="Picture 2" descr="M127159138LE.sm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1758"/>
            <a:ext cx="9144000" cy="886968"/>
          </a:xfrm>
          <a:prstGeom prst="rect">
            <a:avLst/>
          </a:prstGeom>
        </p:spPr>
      </p:pic>
      <p:pic>
        <p:nvPicPr>
          <p:cNvPr id="10" name="Picture 9" descr="M127159138LE.cal.echo.map.sm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7430"/>
            <a:ext cx="9144000" cy="7168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995" y="872426"/>
            <a:ext cx="153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M127159138L</a:t>
            </a:r>
            <a:endParaRPr lang="en-US" dirty="0"/>
          </a:p>
        </p:txBody>
      </p:sp>
      <p:pic>
        <p:nvPicPr>
          <p:cNvPr id="13" name="Picture 12" descr="Untitled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61" y="4879797"/>
            <a:ext cx="1701399" cy="17013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39265" y="5544203"/>
            <a:ext cx="1675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x 100 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4662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Luna 17 Lander</a:t>
            </a:r>
            <a:endParaRPr lang="en-US" sz="2800" dirty="0"/>
          </a:p>
        </p:txBody>
      </p:sp>
      <p:pic>
        <p:nvPicPr>
          <p:cNvPr id="3" name="Picture 2" descr="M114185541R_L17.25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58" y="1725140"/>
            <a:ext cx="4114800" cy="4114800"/>
          </a:xfrm>
          <a:prstGeom prst="rect">
            <a:avLst/>
          </a:prstGeom>
        </p:spPr>
      </p:pic>
      <p:pic>
        <p:nvPicPr>
          <p:cNvPr id="4" name="Picture 3" descr="M114185541R-l17-proj-25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591" y="1725140"/>
            <a:ext cx="4114800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758" y="5839940"/>
            <a:ext cx="135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Unprojected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33591" y="5839940"/>
            <a:ext cx="108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90758" y="13795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 </a:t>
            </a:r>
            <a:r>
              <a:rPr lang="en-US" dirty="0" err="1" smtClean="0"/>
              <a:t>px</a:t>
            </a:r>
            <a:r>
              <a:rPr lang="en-US" dirty="0" smtClean="0"/>
              <a:t> x 250 </a:t>
            </a:r>
            <a:r>
              <a:rPr lang="en-US" dirty="0" err="1" smtClean="0"/>
              <a:t>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338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630077"/>
              </p:ext>
            </p:extLst>
          </p:nvPr>
        </p:nvGraphicFramePr>
        <p:xfrm>
          <a:off x="449772" y="151054"/>
          <a:ext cx="8229600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Image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Original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Scale (m)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Map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Scale (m)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PHA °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INC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°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EMA </a:t>
                      </a:r>
                      <a:r>
                        <a:rPr lang="en-US" sz="1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°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M104747893LE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61.43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59.83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M107106240LE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45.91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44.87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1.82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M1103787673RE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41.92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1.23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M1106145059LE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56.28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54.82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1.80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M1106145059RE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54.08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55.02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1.23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M1108503260LE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76.31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74.57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1.79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M1116764100RE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38.05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38.50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1.23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M114185541RE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65.37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66.42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M127159138LE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42.55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46.42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5.73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M131875063RE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63.95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85.00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21.12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M131881859LE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98.02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84.31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13.74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M133057617LE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92.84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84.66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8.21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M135418902RE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62.77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65.29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2.70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M142495666RE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48.30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44.88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5.66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M147210569RE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 x 0.98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80.43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81.57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1.16</a:t>
                      </a:r>
                    </a:p>
                  </a:txBody>
                  <a:tcPr marL="12700" marR="12700" marT="12700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M148395010LE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 x 0.79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73.42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87.79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14.39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0851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4435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000000"/>
                </a:solidFill>
              </a:rPr>
              <a:t>Illumination Effects</a:t>
            </a: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3" name="Picture 3" descr="mare_lighting_comp_a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79" y="2072939"/>
            <a:ext cx="8557572" cy="2819962"/>
          </a:xfrm>
          <a:prstGeom prst="rect">
            <a:avLst/>
          </a:prstGeom>
          <a:noFill/>
          <a:ln w="3810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515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475</Words>
  <Application>Microsoft Office PowerPoint</Application>
  <PresentationFormat>On-screen Show (4:3)</PresentationFormat>
  <Paragraphs>219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The Hunt for Luna 9 (and 13 too)</vt:lpstr>
      <vt:lpstr>PowerPoint Presentation</vt:lpstr>
      <vt:lpstr>PowerPoint Presentation</vt:lpstr>
      <vt:lpstr>NAC Performance</vt:lpstr>
      <vt:lpstr>LRO Orbit</vt:lpstr>
      <vt:lpstr>LROC NAC</vt:lpstr>
      <vt:lpstr>Luna 17 Lander</vt:lpstr>
      <vt:lpstr>PowerPoint Presentation</vt:lpstr>
      <vt:lpstr>Illumination Effects</vt:lpstr>
      <vt:lpstr>Luna Sample Return Mission Spacecraft</vt:lpstr>
      <vt:lpstr>Luna 16</vt:lpstr>
      <vt:lpstr>Luna 23</vt:lpstr>
      <vt:lpstr>Luna 9 and 13</vt:lpstr>
      <vt:lpstr>Luna 9 and 13 Landing Events</vt:lpstr>
      <vt:lpstr>Luna 9 and 13</vt:lpstr>
      <vt:lpstr>Spacecraft Characteristics</vt:lpstr>
      <vt:lpstr>Luna 9 and 13</vt:lpstr>
      <vt:lpstr>Luna 9</vt:lpstr>
      <vt:lpstr>Luna 9 ROI</vt:lpstr>
      <vt:lpstr>Luna 9 Topography</vt:lpstr>
      <vt:lpstr>Luna 9  View of the lunar surface</vt:lpstr>
      <vt:lpstr>Luna 13</vt:lpstr>
      <vt:lpstr>Luna 13 ROI</vt:lpstr>
      <vt:lpstr>Luna 13 View of the lunar surface</vt:lpstr>
    </vt:vector>
  </TitlesOfParts>
  <Company>JHU APL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LROC</dc:title>
  <dc:creator>Jeffrey B. Plescia</dc:creator>
  <cp:lastModifiedBy>Mariani, Peter B.</cp:lastModifiedBy>
  <cp:revision>23</cp:revision>
  <dcterms:created xsi:type="dcterms:W3CDTF">2016-04-05T17:29:29Z</dcterms:created>
  <dcterms:modified xsi:type="dcterms:W3CDTF">2016-06-17T20:44:46Z</dcterms:modified>
</cp:coreProperties>
</file>